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notesMasterIdLst>
    <p:notesMasterId r:id="rId17"/>
  </p:notesMasterIdLst>
  <p:sldIdLst>
    <p:sldId id="256" r:id="rId2"/>
    <p:sldId id="257" r:id="rId3"/>
    <p:sldId id="264" r:id="rId4"/>
    <p:sldId id="265" r:id="rId5"/>
    <p:sldId id="266" r:id="rId6"/>
    <p:sldId id="268" r:id="rId7"/>
    <p:sldId id="267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0"/>
  </p:normalViewPr>
  <p:slideViewPr>
    <p:cSldViewPr snapToGrid="0">
      <p:cViewPr>
        <p:scale>
          <a:sx n="87" d="100"/>
          <a:sy n="87" d="100"/>
        </p:scale>
        <p:origin x="57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9B2AEC-83ED-46DB-A9CA-C9F3780C56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38DF39B-FC57-4A43-8E11-08EE0CAB64F1}">
      <dgm:prSet/>
      <dgm:spPr/>
      <dgm:t>
        <a:bodyPr/>
        <a:lstStyle/>
        <a:p>
          <a:r>
            <a:rPr lang="en-US" b="1" i="0" dirty="0"/>
            <a:t>Load and Filter Data</a:t>
          </a:r>
          <a:endParaRPr lang="en-US" dirty="0"/>
        </a:p>
      </dgm:t>
    </dgm:pt>
    <dgm:pt modelId="{87C8D124-5575-4A0D-9F5E-195444D4C550}" type="parTrans" cxnId="{7CAEFDF1-934E-4CFA-940E-30EC6D64541C}">
      <dgm:prSet/>
      <dgm:spPr/>
      <dgm:t>
        <a:bodyPr/>
        <a:lstStyle/>
        <a:p>
          <a:endParaRPr lang="en-US"/>
        </a:p>
      </dgm:t>
    </dgm:pt>
    <dgm:pt modelId="{A2F35CE5-7C20-45E6-AD59-053EA751E35B}" type="sibTrans" cxnId="{7CAEFDF1-934E-4CFA-940E-30EC6D64541C}">
      <dgm:prSet/>
      <dgm:spPr/>
      <dgm:t>
        <a:bodyPr/>
        <a:lstStyle/>
        <a:p>
          <a:endParaRPr lang="en-US"/>
        </a:p>
      </dgm:t>
    </dgm:pt>
    <dgm:pt modelId="{DE827EAD-8D91-420E-876C-BB1F5138F4E2}">
      <dgm:prSet/>
      <dgm:spPr/>
      <dgm:t>
        <a:bodyPr/>
        <a:lstStyle/>
        <a:p>
          <a:r>
            <a:rPr lang="en-US" b="1" i="0" dirty="0" err="1"/>
            <a:t>SpaCy</a:t>
          </a:r>
          <a:r>
            <a:rPr lang="en-US" b="1" i="0" dirty="0"/>
            <a:t> for NLP Processing</a:t>
          </a:r>
          <a:endParaRPr lang="en-US" dirty="0"/>
        </a:p>
      </dgm:t>
    </dgm:pt>
    <dgm:pt modelId="{D14A0262-3F73-425C-A24B-8B8D1E68B682}" type="parTrans" cxnId="{534C73A8-299B-4726-B206-C927B4B64369}">
      <dgm:prSet/>
      <dgm:spPr/>
      <dgm:t>
        <a:bodyPr/>
        <a:lstStyle/>
        <a:p>
          <a:endParaRPr lang="en-US"/>
        </a:p>
      </dgm:t>
    </dgm:pt>
    <dgm:pt modelId="{E1920E6F-EDFE-4532-B20D-FCFF63360E59}" type="sibTrans" cxnId="{534C73A8-299B-4726-B206-C927B4B64369}">
      <dgm:prSet/>
      <dgm:spPr/>
      <dgm:t>
        <a:bodyPr/>
        <a:lstStyle/>
        <a:p>
          <a:endParaRPr lang="en-US"/>
        </a:p>
      </dgm:t>
    </dgm:pt>
    <dgm:pt modelId="{3E976BDC-DB07-40FC-8FC0-94CEFD23C624}">
      <dgm:prSet/>
      <dgm:spPr/>
      <dgm:t>
        <a:bodyPr/>
        <a:lstStyle/>
        <a:p>
          <a:r>
            <a:rPr lang="en-US" b="1" i="0" dirty="0" err="1"/>
            <a:t>SciSpaCy</a:t>
          </a:r>
          <a:r>
            <a:rPr lang="en-US" b="1" i="0" dirty="0"/>
            <a:t> for Biomedical Text</a:t>
          </a:r>
          <a:endParaRPr lang="en-US" dirty="0"/>
        </a:p>
      </dgm:t>
    </dgm:pt>
    <dgm:pt modelId="{E6BE7F13-418D-4D4D-804E-E3C01678F013}" type="parTrans" cxnId="{F963C940-4BE2-48CD-A322-922737FD51FB}">
      <dgm:prSet/>
      <dgm:spPr/>
      <dgm:t>
        <a:bodyPr/>
        <a:lstStyle/>
        <a:p>
          <a:endParaRPr lang="en-US"/>
        </a:p>
      </dgm:t>
    </dgm:pt>
    <dgm:pt modelId="{FF5AD980-0BD5-4CDB-99EA-3968082293E4}" type="sibTrans" cxnId="{F963C940-4BE2-48CD-A322-922737FD51FB}">
      <dgm:prSet/>
      <dgm:spPr/>
      <dgm:t>
        <a:bodyPr/>
        <a:lstStyle/>
        <a:p>
          <a:endParaRPr lang="en-US"/>
        </a:p>
      </dgm:t>
    </dgm:pt>
    <dgm:pt modelId="{A844E5B1-DE2A-4FE3-AD71-DE782BC1555D}">
      <dgm:prSet/>
      <dgm:spPr/>
      <dgm:t>
        <a:bodyPr/>
        <a:lstStyle/>
        <a:p>
          <a:r>
            <a:rPr lang="en-US" b="1" i="0" dirty="0"/>
            <a:t>Word2Vec for Medical Embeddings</a:t>
          </a:r>
          <a:endParaRPr lang="en-US" dirty="0"/>
        </a:p>
      </dgm:t>
    </dgm:pt>
    <dgm:pt modelId="{C6DE51E7-EB94-4E90-B2C6-7067A70AA762}" type="parTrans" cxnId="{12F5AEFC-1C99-419E-9318-43A69303EF83}">
      <dgm:prSet/>
      <dgm:spPr/>
      <dgm:t>
        <a:bodyPr/>
        <a:lstStyle/>
        <a:p>
          <a:endParaRPr lang="en-US"/>
        </a:p>
      </dgm:t>
    </dgm:pt>
    <dgm:pt modelId="{3F6B021C-4C5D-4F1C-AD47-2F68B4F251FE}" type="sibTrans" cxnId="{12F5AEFC-1C99-419E-9318-43A69303EF83}">
      <dgm:prSet/>
      <dgm:spPr/>
      <dgm:t>
        <a:bodyPr/>
        <a:lstStyle/>
        <a:p>
          <a:endParaRPr lang="en-US"/>
        </a:p>
      </dgm:t>
    </dgm:pt>
    <dgm:pt modelId="{84979166-FDBB-439A-B41F-360CA70F3406}">
      <dgm:prSet/>
      <dgm:spPr/>
      <dgm:t>
        <a:bodyPr/>
        <a:lstStyle/>
        <a:p>
          <a:r>
            <a:rPr lang="en-US" b="1" i="0"/>
            <a:t>t-SNE for Dimensionality Reduction</a:t>
          </a:r>
          <a:endParaRPr lang="en-US"/>
        </a:p>
      </dgm:t>
    </dgm:pt>
    <dgm:pt modelId="{661618EA-2952-4BE3-A8F3-B2FB1E1CBDC4}" type="parTrans" cxnId="{F7FCF9E2-C76A-4806-B587-354DD0699FEE}">
      <dgm:prSet/>
      <dgm:spPr/>
      <dgm:t>
        <a:bodyPr/>
        <a:lstStyle/>
        <a:p>
          <a:endParaRPr lang="en-US"/>
        </a:p>
      </dgm:t>
    </dgm:pt>
    <dgm:pt modelId="{D81FFE92-90B6-4FD5-BFBD-DB2842B96B0E}" type="sibTrans" cxnId="{F7FCF9E2-C76A-4806-B587-354DD0699FEE}">
      <dgm:prSet/>
      <dgm:spPr/>
      <dgm:t>
        <a:bodyPr/>
        <a:lstStyle/>
        <a:p>
          <a:endParaRPr lang="en-US"/>
        </a:p>
      </dgm:t>
    </dgm:pt>
    <dgm:pt modelId="{1D8BEBFF-141B-4B4C-B28B-096570467D8E}">
      <dgm:prSet/>
      <dgm:spPr/>
      <dgm:t>
        <a:bodyPr/>
        <a:lstStyle/>
        <a:p>
          <a:r>
            <a:rPr lang="en-US" b="1" i="0" dirty="0" err="1"/>
            <a:t>MedSpaCy</a:t>
          </a:r>
          <a:r>
            <a:rPr lang="en-US" b="1" i="0" dirty="0"/>
            <a:t> for Clinical NLP</a:t>
          </a:r>
          <a:endParaRPr lang="en-US" dirty="0"/>
        </a:p>
      </dgm:t>
    </dgm:pt>
    <dgm:pt modelId="{59E9421D-E429-4D69-BA8C-7665D1C8CE72}" type="parTrans" cxnId="{FFD759DA-65C8-4183-AFCF-0AFA80A70D08}">
      <dgm:prSet/>
      <dgm:spPr/>
      <dgm:t>
        <a:bodyPr/>
        <a:lstStyle/>
        <a:p>
          <a:endParaRPr lang="en-US"/>
        </a:p>
      </dgm:t>
    </dgm:pt>
    <dgm:pt modelId="{42E858A3-F55A-4B90-8FD2-13351A1EBBD2}" type="sibTrans" cxnId="{FFD759DA-65C8-4183-AFCF-0AFA80A70D08}">
      <dgm:prSet/>
      <dgm:spPr/>
      <dgm:t>
        <a:bodyPr/>
        <a:lstStyle/>
        <a:p>
          <a:endParaRPr lang="en-US"/>
        </a:p>
      </dgm:t>
    </dgm:pt>
    <dgm:pt modelId="{7CEC634C-36F6-41DE-8D11-63CFCC17E2B2}" type="pres">
      <dgm:prSet presAssocID="{859B2AEC-83ED-46DB-A9CA-C9F3780C566C}" presName="root" presStyleCnt="0">
        <dgm:presLayoutVars>
          <dgm:dir/>
          <dgm:resizeHandles val="exact"/>
        </dgm:presLayoutVars>
      </dgm:prSet>
      <dgm:spPr/>
    </dgm:pt>
    <dgm:pt modelId="{071711AD-DCF8-47B9-894E-77115DDDA57A}" type="pres">
      <dgm:prSet presAssocID="{A38DF39B-FC57-4A43-8E11-08EE0CAB64F1}" presName="compNode" presStyleCnt="0"/>
      <dgm:spPr/>
    </dgm:pt>
    <dgm:pt modelId="{16A3220B-875D-4217-BBA3-598B84161040}" type="pres">
      <dgm:prSet presAssocID="{A38DF39B-FC57-4A43-8E11-08EE0CAB64F1}" presName="bgRect" presStyleLbl="bgShp" presStyleIdx="0" presStyleCnt="6"/>
      <dgm:spPr/>
    </dgm:pt>
    <dgm:pt modelId="{648C7F71-23BB-4286-BFF4-800C8C530E5D}" type="pres">
      <dgm:prSet presAssocID="{A38DF39B-FC57-4A43-8E11-08EE0CAB64F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03B17FA-A5B0-471C-B62F-A4DA6499657A}" type="pres">
      <dgm:prSet presAssocID="{A38DF39B-FC57-4A43-8E11-08EE0CAB64F1}" presName="spaceRect" presStyleCnt="0"/>
      <dgm:spPr/>
    </dgm:pt>
    <dgm:pt modelId="{0E5F8DA3-6C74-40BE-BD71-ECE6D3D10CB0}" type="pres">
      <dgm:prSet presAssocID="{A38DF39B-FC57-4A43-8E11-08EE0CAB64F1}" presName="parTx" presStyleLbl="revTx" presStyleIdx="0" presStyleCnt="6">
        <dgm:presLayoutVars>
          <dgm:chMax val="0"/>
          <dgm:chPref val="0"/>
        </dgm:presLayoutVars>
      </dgm:prSet>
      <dgm:spPr/>
    </dgm:pt>
    <dgm:pt modelId="{76E76148-EDD9-4F62-97B3-AC9D3F4D2604}" type="pres">
      <dgm:prSet presAssocID="{A2F35CE5-7C20-45E6-AD59-053EA751E35B}" presName="sibTrans" presStyleCnt="0"/>
      <dgm:spPr/>
    </dgm:pt>
    <dgm:pt modelId="{223AC036-9067-45BF-B26A-D31487E213F5}" type="pres">
      <dgm:prSet presAssocID="{DE827EAD-8D91-420E-876C-BB1F5138F4E2}" presName="compNode" presStyleCnt="0"/>
      <dgm:spPr/>
    </dgm:pt>
    <dgm:pt modelId="{ACBFA980-BCCE-42CF-B1E5-3F52BDF34951}" type="pres">
      <dgm:prSet presAssocID="{DE827EAD-8D91-420E-876C-BB1F5138F4E2}" presName="bgRect" presStyleLbl="bgShp" presStyleIdx="1" presStyleCnt="6"/>
      <dgm:spPr/>
    </dgm:pt>
    <dgm:pt modelId="{28CFEABD-D9A6-4F1B-A9C4-BF0951C133D1}" type="pres">
      <dgm:prSet presAssocID="{DE827EAD-8D91-420E-876C-BB1F5138F4E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A1C856-37BB-4FF3-ACD0-63DD0E4613F4}" type="pres">
      <dgm:prSet presAssocID="{DE827EAD-8D91-420E-876C-BB1F5138F4E2}" presName="spaceRect" presStyleCnt="0"/>
      <dgm:spPr/>
    </dgm:pt>
    <dgm:pt modelId="{FB66B175-A63C-46B6-8AE4-5554FF47CC4E}" type="pres">
      <dgm:prSet presAssocID="{DE827EAD-8D91-420E-876C-BB1F5138F4E2}" presName="parTx" presStyleLbl="revTx" presStyleIdx="1" presStyleCnt="6">
        <dgm:presLayoutVars>
          <dgm:chMax val="0"/>
          <dgm:chPref val="0"/>
        </dgm:presLayoutVars>
      </dgm:prSet>
      <dgm:spPr/>
    </dgm:pt>
    <dgm:pt modelId="{EFA08D4A-47C4-4D71-8D41-82E14FED3FC8}" type="pres">
      <dgm:prSet presAssocID="{E1920E6F-EDFE-4532-B20D-FCFF63360E59}" presName="sibTrans" presStyleCnt="0"/>
      <dgm:spPr/>
    </dgm:pt>
    <dgm:pt modelId="{F421FD77-E844-4DA8-88C8-4E3EE7E72CD8}" type="pres">
      <dgm:prSet presAssocID="{3E976BDC-DB07-40FC-8FC0-94CEFD23C624}" presName="compNode" presStyleCnt="0"/>
      <dgm:spPr/>
    </dgm:pt>
    <dgm:pt modelId="{453786D9-DC7A-449F-80EE-7381761B70F3}" type="pres">
      <dgm:prSet presAssocID="{3E976BDC-DB07-40FC-8FC0-94CEFD23C624}" presName="bgRect" presStyleLbl="bgShp" presStyleIdx="2" presStyleCnt="6"/>
      <dgm:spPr/>
    </dgm:pt>
    <dgm:pt modelId="{4DAA4580-0DB6-496F-B6A1-97C024610E6E}" type="pres">
      <dgm:prSet presAssocID="{3E976BDC-DB07-40FC-8FC0-94CEFD23C62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39E8B00-1124-467B-B2DB-5A3BD26CCA53}" type="pres">
      <dgm:prSet presAssocID="{3E976BDC-DB07-40FC-8FC0-94CEFD23C624}" presName="spaceRect" presStyleCnt="0"/>
      <dgm:spPr/>
    </dgm:pt>
    <dgm:pt modelId="{D1589DA3-99B6-4030-AEAD-082701483E02}" type="pres">
      <dgm:prSet presAssocID="{3E976BDC-DB07-40FC-8FC0-94CEFD23C624}" presName="parTx" presStyleLbl="revTx" presStyleIdx="2" presStyleCnt="6">
        <dgm:presLayoutVars>
          <dgm:chMax val="0"/>
          <dgm:chPref val="0"/>
        </dgm:presLayoutVars>
      </dgm:prSet>
      <dgm:spPr/>
    </dgm:pt>
    <dgm:pt modelId="{CDF1C468-7A8D-4DB8-AE54-2287970E04F0}" type="pres">
      <dgm:prSet presAssocID="{FF5AD980-0BD5-4CDB-99EA-3968082293E4}" presName="sibTrans" presStyleCnt="0"/>
      <dgm:spPr/>
    </dgm:pt>
    <dgm:pt modelId="{FB4A29A4-6173-4C48-9DEC-21C252BF1C6F}" type="pres">
      <dgm:prSet presAssocID="{A844E5B1-DE2A-4FE3-AD71-DE782BC1555D}" presName="compNode" presStyleCnt="0"/>
      <dgm:spPr/>
    </dgm:pt>
    <dgm:pt modelId="{C9F911C8-87A2-4B47-BD85-0EB90900C0C7}" type="pres">
      <dgm:prSet presAssocID="{A844E5B1-DE2A-4FE3-AD71-DE782BC1555D}" presName="bgRect" presStyleLbl="bgShp" presStyleIdx="3" presStyleCnt="6"/>
      <dgm:spPr/>
    </dgm:pt>
    <dgm:pt modelId="{576A0470-B7A7-46B6-B0FF-C22980C4E58A}" type="pres">
      <dgm:prSet presAssocID="{A844E5B1-DE2A-4FE3-AD71-DE782BC1555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7B9B9B33-63FA-4836-98ED-C5AA83C5A244}" type="pres">
      <dgm:prSet presAssocID="{A844E5B1-DE2A-4FE3-AD71-DE782BC1555D}" presName="spaceRect" presStyleCnt="0"/>
      <dgm:spPr/>
    </dgm:pt>
    <dgm:pt modelId="{C0483317-1A44-46EC-B944-8573F1DEBA7B}" type="pres">
      <dgm:prSet presAssocID="{A844E5B1-DE2A-4FE3-AD71-DE782BC1555D}" presName="parTx" presStyleLbl="revTx" presStyleIdx="3" presStyleCnt="6">
        <dgm:presLayoutVars>
          <dgm:chMax val="0"/>
          <dgm:chPref val="0"/>
        </dgm:presLayoutVars>
      </dgm:prSet>
      <dgm:spPr/>
    </dgm:pt>
    <dgm:pt modelId="{5E8A639E-48CE-4AF1-96B1-F2647980610C}" type="pres">
      <dgm:prSet presAssocID="{3F6B021C-4C5D-4F1C-AD47-2F68B4F251FE}" presName="sibTrans" presStyleCnt="0"/>
      <dgm:spPr/>
    </dgm:pt>
    <dgm:pt modelId="{AB48D574-5B20-45BB-A446-FE42D02A8CE9}" type="pres">
      <dgm:prSet presAssocID="{84979166-FDBB-439A-B41F-360CA70F3406}" presName="compNode" presStyleCnt="0"/>
      <dgm:spPr/>
    </dgm:pt>
    <dgm:pt modelId="{0651162D-4DE9-4743-82F0-1244901EC7C4}" type="pres">
      <dgm:prSet presAssocID="{84979166-FDBB-439A-B41F-360CA70F3406}" presName="bgRect" presStyleLbl="bgShp" presStyleIdx="4" presStyleCnt="6"/>
      <dgm:spPr/>
    </dgm:pt>
    <dgm:pt modelId="{00BC487A-0AEC-4CBE-A392-7BD0362218BA}" type="pres">
      <dgm:prSet presAssocID="{84979166-FDBB-439A-B41F-360CA70F340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E06F48B7-B212-4A6A-B079-4D071412C412}" type="pres">
      <dgm:prSet presAssocID="{84979166-FDBB-439A-B41F-360CA70F3406}" presName="spaceRect" presStyleCnt="0"/>
      <dgm:spPr/>
    </dgm:pt>
    <dgm:pt modelId="{05B6F6A7-0D92-4C7B-ABF0-30F0A6BD1767}" type="pres">
      <dgm:prSet presAssocID="{84979166-FDBB-439A-B41F-360CA70F3406}" presName="parTx" presStyleLbl="revTx" presStyleIdx="4" presStyleCnt="6">
        <dgm:presLayoutVars>
          <dgm:chMax val="0"/>
          <dgm:chPref val="0"/>
        </dgm:presLayoutVars>
      </dgm:prSet>
      <dgm:spPr/>
    </dgm:pt>
    <dgm:pt modelId="{69E9C7A2-C439-4B33-A916-DF675E01E19E}" type="pres">
      <dgm:prSet presAssocID="{D81FFE92-90B6-4FD5-BFBD-DB2842B96B0E}" presName="sibTrans" presStyleCnt="0"/>
      <dgm:spPr/>
    </dgm:pt>
    <dgm:pt modelId="{916018EF-33A0-4AB9-B8CD-AF27D894C615}" type="pres">
      <dgm:prSet presAssocID="{1D8BEBFF-141B-4B4C-B28B-096570467D8E}" presName="compNode" presStyleCnt="0"/>
      <dgm:spPr/>
    </dgm:pt>
    <dgm:pt modelId="{71C4B025-9442-4C1A-BBBD-0511147140D1}" type="pres">
      <dgm:prSet presAssocID="{1D8BEBFF-141B-4B4C-B28B-096570467D8E}" presName="bgRect" presStyleLbl="bgShp" presStyleIdx="5" presStyleCnt="6"/>
      <dgm:spPr/>
    </dgm:pt>
    <dgm:pt modelId="{ED39F9E9-0D30-4507-BA42-254F9D97F77A}" type="pres">
      <dgm:prSet presAssocID="{1D8BEBFF-141B-4B4C-B28B-096570467D8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6A6EAAB-A405-4F5D-A48C-78B85BF98FFA}" type="pres">
      <dgm:prSet presAssocID="{1D8BEBFF-141B-4B4C-B28B-096570467D8E}" presName="spaceRect" presStyleCnt="0"/>
      <dgm:spPr/>
    </dgm:pt>
    <dgm:pt modelId="{49341AF7-8375-4FFA-9AD8-86D7C90C7CAA}" type="pres">
      <dgm:prSet presAssocID="{1D8BEBFF-141B-4B4C-B28B-096570467D8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853F19-AF89-4320-A304-A67F3A9C77FD}" type="presOf" srcId="{859B2AEC-83ED-46DB-A9CA-C9F3780C566C}" destId="{7CEC634C-36F6-41DE-8D11-63CFCC17E2B2}" srcOrd="0" destOrd="0" presId="urn:microsoft.com/office/officeart/2018/2/layout/IconVerticalSolidList"/>
    <dgm:cxn modelId="{64224527-16C3-4AA5-B556-EB109518BE3E}" type="presOf" srcId="{3E976BDC-DB07-40FC-8FC0-94CEFD23C624}" destId="{D1589DA3-99B6-4030-AEAD-082701483E02}" srcOrd="0" destOrd="0" presId="urn:microsoft.com/office/officeart/2018/2/layout/IconVerticalSolidList"/>
    <dgm:cxn modelId="{F963C940-4BE2-48CD-A322-922737FD51FB}" srcId="{859B2AEC-83ED-46DB-A9CA-C9F3780C566C}" destId="{3E976BDC-DB07-40FC-8FC0-94CEFD23C624}" srcOrd="2" destOrd="0" parTransId="{E6BE7F13-418D-4D4D-804E-E3C01678F013}" sibTransId="{FF5AD980-0BD5-4CDB-99EA-3968082293E4}"/>
    <dgm:cxn modelId="{CDE32D56-1FF0-4704-BB61-DBC4D70C64D7}" type="presOf" srcId="{1D8BEBFF-141B-4B4C-B28B-096570467D8E}" destId="{49341AF7-8375-4FFA-9AD8-86D7C90C7CAA}" srcOrd="0" destOrd="0" presId="urn:microsoft.com/office/officeart/2018/2/layout/IconVerticalSolidList"/>
    <dgm:cxn modelId="{F43BBA61-8B0F-4FE1-A8A7-DD1B3E1AEC73}" type="presOf" srcId="{84979166-FDBB-439A-B41F-360CA70F3406}" destId="{05B6F6A7-0D92-4C7B-ABF0-30F0A6BD1767}" srcOrd="0" destOrd="0" presId="urn:microsoft.com/office/officeart/2018/2/layout/IconVerticalSolidList"/>
    <dgm:cxn modelId="{937BD280-E00F-4E60-9F8D-115CC88C94F1}" type="presOf" srcId="{DE827EAD-8D91-420E-876C-BB1F5138F4E2}" destId="{FB66B175-A63C-46B6-8AE4-5554FF47CC4E}" srcOrd="0" destOrd="0" presId="urn:microsoft.com/office/officeart/2018/2/layout/IconVerticalSolidList"/>
    <dgm:cxn modelId="{534C73A8-299B-4726-B206-C927B4B64369}" srcId="{859B2AEC-83ED-46DB-A9CA-C9F3780C566C}" destId="{DE827EAD-8D91-420E-876C-BB1F5138F4E2}" srcOrd="1" destOrd="0" parTransId="{D14A0262-3F73-425C-A24B-8B8D1E68B682}" sibTransId="{E1920E6F-EDFE-4532-B20D-FCFF63360E59}"/>
    <dgm:cxn modelId="{F7CD6CB2-B520-405D-BD00-CA200ED57EA9}" type="presOf" srcId="{A844E5B1-DE2A-4FE3-AD71-DE782BC1555D}" destId="{C0483317-1A44-46EC-B944-8573F1DEBA7B}" srcOrd="0" destOrd="0" presId="urn:microsoft.com/office/officeart/2018/2/layout/IconVerticalSolidList"/>
    <dgm:cxn modelId="{FFD759DA-65C8-4183-AFCF-0AFA80A70D08}" srcId="{859B2AEC-83ED-46DB-A9CA-C9F3780C566C}" destId="{1D8BEBFF-141B-4B4C-B28B-096570467D8E}" srcOrd="5" destOrd="0" parTransId="{59E9421D-E429-4D69-BA8C-7665D1C8CE72}" sibTransId="{42E858A3-F55A-4B90-8FD2-13351A1EBBD2}"/>
    <dgm:cxn modelId="{F7FCF9E2-C76A-4806-B587-354DD0699FEE}" srcId="{859B2AEC-83ED-46DB-A9CA-C9F3780C566C}" destId="{84979166-FDBB-439A-B41F-360CA70F3406}" srcOrd="4" destOrd="0" parTransId="{661618EA-2952-4BE3-A8F3-B2FB1E1CBDC4}" sibTransId="{D81FFE92-90B6-4FD5-BFBD-DB2842B96B0E}"/>
    <dgm:cxn modelId="{7CAEFDF1-934E-4CFA-940E-30EC6D64541C}" srcId="{859B2AEC-83ED-46DB-A9CA-C9F3780C566C}" destId="{A38DF39B-FC57-4A43-8E11-08EE0CAB64F1}" srcOrd="0" destOrd="0" parTransId="{87C8D124-5575-4A0D-9F5E-195444D4C550}" sibTransId="{A2F35CE5-7C20-45E6-AD59-053EA751E35B}"/>
    <dgm:cxn modelId="{84B895F3-0AD7-4826-945B-9E1F72C7153D}" type="presOf" srcId="{A38DF39B-FC57-4A43-8E11-08EE0CAB64F1}" destId="{0E5F8DA3-6C74-40BE-BD71-ECE6D3D10CB0}" srcOrd="0" destOrd="0" presId="urn:microsoft.com/office/officeart/2018/2/layout/IconVerticalSolidList"/>
    <dgm:cxn modelId="{12F5AEFC-1C99-419E-9318-43A69303EF83}" srcId="{859B2AEC-83ED-46DB-A9CA-C9F3780C566C}" destId="{A844E5B1-DE2A-4FE3-AD71-DE782BC1555D}" srcOrd="3" destOrd="0" parTransId="{C6DE51E7-EB94-4E90-B2C6-7067A70AA762}" sibTransId="{3F6B021C-4C5D-4F1C-AD47-2F68B4F251FE}"/>
    <dgm:cxn modelId="{CED3A6FB-150B-4F5D-A666-B0EDE8589486}" type="presParOf" srcId="{7CEC634C-36F6-41DE-8D11-63CFCC17E2B2}" destId="{071711AD-DCF8-47B9-894E-77115DDDA57A}" srcOrd="0" destOrd="0" presId="urn:microsoft.com/office/officeart/2018/2/layout/IconVerticalSolidList"/>
    <dgm:cxn modelId="{138CBB0F-7DAA-4F45-8F8E-E912A6518EF6}" type="presParOf" srcId="{071711AD-DCF8-47B9-894E-77115DDDA57A}" destId="{16A3220B-875D-4217-BBA3-598B84161040}" srcOrd="0" destOrd="0" presId="urn:microsoft.com/office/officeart/2018/2/layout/IconVerticalSolidList"/>
    <dgm:cxn modelId="{C0FA5BC4-54BF-4143-A6E6-22F890C56EE2}" type="presParOf" srcId="{071711AD-DCF8-47B9-894E-77115DDDA57A}" destId="{648C7F71-23BB-4286-BFF4-800C8C530E5D}" srcOrd="1" destOrd="0" presId="urn:microsoft.com/office/officeart/2018/2/layout/IconVerticalSolidList"/>
    <dgm:cxn modelId="{08A9D953-3AE2-468F-9439-51D0245C22CD}" type="presParOf" srcId="{071711AD-DCF8-47B9-894E-77115DDDA57A}" destId="{003B17FA-A5B0-471C-B62F-A4DA6499657A}" srcOrd="2" destOrd="0" presId="urn:microsoft.com/office/officeart/2018/2/layout/IconVerticalSolidList"/>
    <dgm:cxn modelId="{308EA0FC-1867-457C-A120-A249271DEB3E}" type="presParOf" srcId="{071711AD-DCF8-47B9-894E-77115DDDA57A}" destId="{0E5F8DA3-6C74-40BE-BD71-ECE6D3D10CB0}" srcOrd="3" destOrd="0" presId="urn:microsoft.com/office/officeart/2018/2/layout/IconVerticalSolidList"/>
    <dgm:cxn modelId="{8729BE58-4D1E-4EE7-8B7E-102768EAA1D3}" type="presParOf" srcId="{7CEC634C-36F6-41DE-8D11-63CFCC17E2B2}" destId="{76E76148-EDD9-4F62-97B3-AC9D3F4D2604}" srcOrd="1" destOrd="0" presId="urn:microsoft.com/office/officeart/2018/2/layout/IconVerticalSolidList"/>
    <dgm:cxn modelId="{FBAAAD39-391B-4E33-B1C6-CA4DFD4AFA81}" type="presParOf" srcId="{7CEC634C-36F6-41DE-8D11-63CFCC17E2B2}" destId="{223AC036-9067-45BF-B26A-D31487E213F5}" srcOrd="2" destOrd="0" presId="urn:microsoft.com/office/officeart/2018/2/layout/IconVerticalSolidList"/>
    <dgm:cxn modelId="{C1D47D65-F205-476B-BE58-F8DA7520E827}" type="presParOf" srcId="{223AC036-9067-45BF-B26A-D31487E213F5}" destId="{ACBFA980-BCCE-42CF-B1E5-3F52BDF34951}" srcOrd="0" destOrd="0" presId="urn:microsoft.com/office/officeart/2018/2/layout/IconVerticalSolidList"/>
    <dgm:cxn modelId="{43B4D401-0922-4ED5-8E2E-008D4E63DE9B}" type="presParOf" srcId="{223AC036-9067-45BF-B26A-D31487E213F5}" destId="{28CFEABD-D9A6-4F1B-A9C4-BF0951C133D1}" srcOrd="1" destOrd="0" presId="urn:microsoft.com/office/officeart/2018/2/layout/IconVerticalSolidList"/>
    <dgm:cxn modelId="{BEE9C096-ED58-4B92-9B94-B38ADEF0EC53}" type="presParOf" srcId="{223AC036-9067-45BF-B26A-D31487E213F5}" destId="{5FA1C856-37BB-4FF3-ACD0-63DD0E4613F4}" srcOrd="2" destOrd="0" presId="urn:microsoft.com/office/officeart/2018/2/layout/IconVerticalSolidList"/>
    <dgm:cxn modelId="{7D646A63-637A-4581-A059-D75FCB8E321E}" type="presParOf" srcId="{223AC036-9067-45BF-B26A-D31487E213F5}" destId="{FB66B175-A63C-46B6-8AE4-5554FF47CC4E}" srcOrd="3" destOrd="0" presId="urn:microsoft.com/office/officeart/2018/2/layout/IconVerticalSolidList"/>
    <dgm:cxn modelId="{7BD58B12-0D15-4F35-858D-E77763411897}" type="presParOf" srcId="{7CEC634C-36F6-41DE-8D11-63CFCC17E2B2}" destId="{EFA08D4A-47C4-4D71-8D41-82E14FED3FC8}" srcOrd="3" destOrd="0" presId="urn:microsoft.com/office/officeart/2018/2/layout/IconVerticalSolidList"/>
    <dgm:cxn modelId="{29A1AFFB-CAAC-47E2-BFAE-C22F430CCF9F}" type="presParOf" srcId="{7CEC634C-36F6-41DE-8D11-63CFCC17E2B2}" destId="{F421FD77-E844-4DA8-88C8-4E3EE7E72CD8}" srcOrd="4" destOrd="0" presId="urn:microsoft.com/office/officeart/2018/2/layout/IconVerticalSolidList"/>
    <dgm:cxn modelId="{70ECD51B-6A9A-4896-A363-79B6B22CFE48}" type="presParOf" srcId="{F421FD77-E844-4DA8-88C8-4E3EE7E72CD8}" destId="{453786D9-DC7A-449F-80EE-7381761B70F3}" srcOrd="0" destOrd="0" presId="urn:microsoft.com/office/officeart/2018/2/layout/IconVerticalSolidList"/>
    <dgm:cxn modelId="{728FD657-F0B0-4B4E-BCD8-E7BBE4192E33}" type="presParOf" srcId="{F421FD77-E844-4DA8-88C8-4E3EE7E72CD8}" destId="{4DAA4580-0DB6-496F-B6A1-97C024610E6E}" srcOrd="1" destOrd="0" presId="urn:microsoft.com/office/officeart/2018/2/layout/IconVerticalSolidList"/>
    <dgm:cxn modelId="{5790212A-D594-4EEA-997A-445B8C5B36C7}" type="presParOf" srcId="{F421FD77-E844-4DA8-88C8-4E3EE7E72CD8}" destId="{039E8B00-1124-467B-B2DB-5A3BD26CCA53}" srcOrd="2" destOrd="0" presId="urn:microsoft.com/office/officeart/2018/2/layout/IconVerticalSolidList"/>
    <dgm:cxn modelId="{9EF3EB42-6CAA-4FDA-A234-B77DACD7568B}" type="presParOf" srcId="{F421FD77-E844-4DA8-88C8-4E3EE7E72CD8}" destId="{D1589DA3-99B6-4030-AEAD-082701483E02}" srcOrd="3" destOrd="0" presId="urn:microsoft.com/office/officeart/2018/2/layout/IconVerticalSolidList"/>
    <dgm:cxn modelId="{ADA17E15-D6FC-4F69-95AD-84B8A2117AF7}" type="presParOf" srcId="{7CEC634C-36F6-41DE-8D11-63CFCC17E2B2}" destId="{CDF1C468-7A8D-4DB8-AE54-2287970E04F0}" srcOrd="5" destOrd="0" presId="urn:microsoft.com/office/officeart/2018/2/layout/IconVerticalSolidList"/>
    <dgm:cxn modelId="{3B6013A3-80E2-4C8C-AD41-B25011E4DCF3}" type="presParOf" srcId="{7CEC634C-36F6-41DE-8D11-63CFCC17E2B2}" destId="{FB4A29A4-6173-4C48-9DEC-21C252BF1C6F}" srcOrd="6" destOrd="0" presId="urn:microsoft.com/office/officeart/2018/2/layout/IconVerticalSolidList"/>
    <dgm:cxn modelId="{11010EFE-11BD-4629-A6D1-D5DC43F5C314}" type="presParOf" srcId="{FB4A29A4-6173-4C48-9DEC-21C252BF1C6F}" destId="{C9F911C8-87A2-4B47-BD85-0EB90900C0C7}" srcOrd="0" destOrd="0" presId="urn:microsoft.com/office/officeart/2018/2/layout/IconVerticalSolidList"/>
    <dgm:cxn modelId="{613D92EF-A5F0-46AE-BAE2-BF7E981755B0}" type="presParOf" srcId="{FB4A29A4-6173-4C48-9DEC-21C252BF1C6F}" destId="{576A0470-B7A7-46B6-B0FF-C22980C4E58A}" srcOrd="1" destOrd="0" presId="urn:microsoft.com/office/officeart/2018/2/layout/IconVerticalSolidList"/>
    <dgm:cxn modelId="{2EFFE9C1-F205-4552-994B-84DEDEF60F6E}" type="presParOf" srcId="{FB4A29A4-6173-4C48-9DEC-21C252BF1C6F}" destId="{7B9B9B33-63FA-4836-98ED-C5AA83C5A244}" srcOrd="2" destOrd="0" presId="urn:microsoft.com/office/officeart/2018/2/layout/IconVerticalSolidList"/>
    <dgm:cxn modelId="{BA31FF57-B285-4E8D-82E7-9711D5398639}" type="presParOf" srcId="{FB4A29A4-6173-4C48-9DEC-21C252BF1C6F}" destId="{C0483317-1A44-46EC-B944-8573F1DEBA7B}" srcOrd="3" destOrd="0" presId="urn:microsoft.com/office/officeart/2018/2/layout/IconVerticalSolidList"/>
    <dgm:cxn modelId="{4498E618-6AE5-4F49-97A7-B30CB92A503F}" type="presParOf" srcId="{7CEC634C-36F6-41DE-8D11-63CFCC17E2B2}" destId="{5E8A639E-48CE-4AF1-96B1-F2647980610C}" srcOrd="7" destOrd="0" presId="urn:microsoft.com/office/officeart/2018/2/layout/IconVerticalSolidList"/>
    <dgm:cxn modelId="{E29BE5B3-7404-4806-B694-F8993732B356}" type="presParOf" srcId="{7CEC634C-36F6-41DE-8D11-63CFCC17E2B2}" destId="{AB48D574-5B20-45BB-A446-FE42D02A8CE9}" srcOrd="8" destOrd="0" presId="urn:microsoft.com/office/officeart/2018/2/layout/IconVerticalSolidList"/>
    <dgm:cxn modelId="{ACB93F33-2522-4E9C-8905-1C2AFD9ED4E0}" type="presParOf" srcId="{AB48D574-5B20-45BB-A446-FE42D02A8CE9}" destId="{0651162D-4DE9-4743-82F0-1244901EC7C4}" srcOrd="0" destOrd="0" presId="urn:microsoft.com/office/officeart/2018/2/layout/IconVerticalSolidList"/>
    <dgm:cxn modelId="{7B04BBDC-2E71-4194-968A-65F47B4A5BAE}" type="presParOf" srcId="{AB48D574-5B20-45BB-A446-FE42D02A8CE9}" destId="{00BC487A-0AEC-4CBE-A392-7BD0362218BA}" srcOrd="1" destOrd="0" presId="urn:microsoft.com/office/officeart/2018/2/layout/IconVerticalSolidList"/>
    <dgm:cxn modelId="{5E99CFBE-90D1-4457-8C89-0D37C25C5277}" type="presParOf" srcId="{AB48D574-5B20-45BB-A446-FE42D02A8CE9}" destId="{E06F48B7-B212-4A6A-B079-4D071412C412}" srcOrd="2" destOrd="0" presId="urn:microsoft.com/office/officeart/2018/2/layout/IconVerticalSolidList"/>
    <dgm:cxn modelId="{68F7BB89-A27F-428B-B40A-B2F68D1167A0}" type="presParOf" srcId="{AB48D574-5B20-45BB-A446-FE42D02A8CE9}" destId="{05B6F6A7-0D92-4C7B-ABF0-30F0A6BD1767}" srcOrd="3" destOrd="0" presId="urn:microsoft.com/office/officeart/2018/2/layout/IconVerticalSolidList"/>
    <dgm:cxn modelId="{D81E34F0-B33B-4302-80BB-443D509A05D1}" type="presParOf" srcId="{7CEC634C-36F6-41DE-8D11-63CFCC17E2B2}" destId="{69E9C7A2-C439-4B33-A916-DF675E01E19E}" srcOrd="9" destOrd="0" presId="urn:microsoft.com/office/officeart/2018/2/layout/IconVerticalSolidList"/>
    <dgm:cxn modelId="{84DF5DAB-3432-41B7-BAC7-5477665E830D}" type="presParOf" srcId="{7CEC634C-36F6-41DE-8D11-63CFCC17E2B2}" destId="{916018EF-33A0-4AB9-B8CD-AF27D894C615}" srcOrd="10" destOrd="0" presId="urn:microsoft.com/office/officeart/2018/2/layout/IconVerticalSolidList"/>
    <dgm:cxn modelId="{AE38E1D1-EA7F-42CD-A69A-26D6655B8A06}" type="presParOf" srcId="{916018EF-33A0-4AB9-B8CD-AF27D894C615}" destId="{71C4B025-9442-4C1A-BBBD-0511147140D1}" srcOrd="0" destOrd="0" presId="urn:microsoft.com/office/officeart/2018/2/layout/IconVerticalSolidList"/>
    <dgm:cxn modelId="{FEB03032-6F1A-41EE-9A40-72E6F8D7B2BA}" type="presParOf" srcId="{916018EF-33A0-4AB9-B8CD-AF27D894C615}" destId="{ED39F9E9-0D30-4507-BA42-254F9D97F77A}" srcOrd="1" destOrd="0" presId="urn:microsoft.com/office/officeart/2018/2/layout/IconVerticalSolidList"/>
    <dgm:cxn modelId="{3EC087D5-2B86-4F15-9D26-91F861F538A3}" type="presParOf" srcId="{916018EF-33A0-4AB9-B8CD-AF27D894C615}" destId="{E6A6EAAB-A405-4F5D-A48C-78B85BF98FFA}" srcOrd="2" destOrd="0" presId="urn:microsoft.com/office/officeart/2018/2/layout/IconVerticalSolidList"/>
    <dgm:cxn modelId="{00CCEF76-AA0A-4934-A485-768E136D0EED}" type="presParOf" srcId="{916018EF-33A0-4AB9-B8CD-AF27D894C615}" destId="{49341AF7-8375-4FFA-9AD8-86D7C90C7C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3220B-875D-4217-BBA3-598B84161040}">
      <dsp:nvSpPr>
        <dsp:cNvPr id="0" name=""/>
        <dsp:cNvSpPr/>
      </dsp:nvSpPr>
      <dsp:spPr>
        <a:xfrm>
          <a:off x="0" y="1871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C7F71-23BB-4286-BFF4-800C8C530E5D}">
      <dsp:nvSpPr>
        <dsp:cNvPr id="0" name=""/>
        <dsp:cNvSpPr/>
      </dsp:nvSpPr>
      <dsp:spPr>
        <a:xfrm>
          <a:off x="241286" y="181341"/>
          <a:ext cx="438702" cy="4387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F8DA3-6C74-40BE-BD71-ECE6D3D10CB0}">
      <dsp:nvSpPr>
        <dsp:cNvPr id="0" name=""/>
        <dsp:cNvSpPr/>
      </dsp:nvSpPr>
      <dsp:spPr>
        <a:xfrm>
          <a:off x="921274" y="1871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Load and Filter Data</a:t>
          </a:r>
          <a:endParaRPr lang="en-US" sz="1900" kern="1200" dirty="0"/>
        </a:p>
      </dsp:txBody>
      <dsp:txXfrm>
        <a:off x="921274" y="1871"/>
        <a:ext cx="6028165" cy="797640"/>
      </dsp:txXfrm>
    </dsp:sp>
    <dsp:sp modelId="{ACBFA980-BCCE-42CF-B1E5-3F52BDF34951}">
      <dsp:nvSpPr>
        <dsp:cNvPr id="0" name=""/>
        <dsp:cNvSpPr/>
      </dsp:nvSpPr>
      <dsp:spPr>
        <a:xfrm>
          <a:off x="0" y="998922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CFEABD-D9A6-4F1B-A9C4-BF0951C133D1}">
      <dsp:nvSpPr>
        <dsp:cNvPr id="0" name=""/>
        <dsp:cNvSpPr/>
      </dsp:nvSpPr>
      <dsp:spPr>
        <a:xfrm>
          <a:off x="241286" y="1178391"/>
          <a:ext cx="438702" cy="4387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6B175-A63C-46B6-8AE4-5554FF47CC4E}">
      <dsp:nvSpPr>
        <dsp:cNvPr id="0" name=""/>
        <dsp:cNvSpPr/>
      </dsp:nvSpPr>
      <dsp:spPr>
        <a:xfrm>
          <a:off x="921274" y="998922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 err="1"/>
            <a:t>SpaCy</a:t>
          </a:r>
          <a:r>
            <a:rPr lang="en-US" sz="1900" b="1" i="0" kern="1200" dirty="0"/>
            <a:t> for NLP Processing</a:t>
          </a:r>
          <a:endParaRPr lang="en-US" sz="1900" kern="1200" dirty="0"/>
        </a:p>
      </dsp:txBody>
      <dsp:txXfrm>
        <a:off x="921274" y="998922"/>
        <a:ext cx="6028165" cy="797640"/>
      </dsp:txXfrm>
    </dsp:sp>
    <dsp:sp modelId="{453786D9-DC7A-449F-80EE-7381761B70F3}">
      <dsp:nvSpPr>
        <dsp:cNvPr id="0" name=""/>
        <dsp:cNvSpPr/>
      </dsp:nvSpPr>
      <dsp:spPr>
        <a:xfrm>
          <a:off x="0" y="1995973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A4580-0DB6-496F-B6A1-97C024610E6E}">
      <dsp:nvSpPr>
        <dsp:cNvPr id="0" name=""/>
        <dsp:cNvSpPr/>
      </dsp:nvSpPr>
      <dsp:spPr>
        <a:xfrm>
          <a:off x="241286" y="2175442"/>
          <a:ext cx="438702" cy="4387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89DA3-99B6-4030-AEAD-082701483E02}">
      <dsp:nvSpPr>
        <dsp:cNvPr id="0" name=""/>
        <dsp:cNvSpPr/>
      </dsp:nvSpPr>
      <dsp:spPr>
        <a:xfrm>
          <a:off x="921274" y="1995973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 err="1"/>
            <a:t>SciSpaCy</a:t>
          </a:r>
          <a:r>
            <a:rPr lang="en-US" sz="1900" b="1" i="0" kern="1200" dirty="0"/>
            <a:t> for Biomedical Text</a:t>
          </a:r>
          <a:endParaRPr lang="en-US" sz="1900" kern="1200" dirty="0"/>
        </a:p>
      </dsp:txBody>
      <dsp:txXfrm>
        <a:off x="921274" y="1995973"/>
        <a:ext cx="6028165" cy="797640"/>
      </dsp:txXfrm>
    </dsp:sp>
    <dsp:sp modelId="{C9F911C8-87A2-4B47-BD85-0EB90900C0C7}">
      <dsp:nvSpPr>
        <dsp:cNvPr id="0" name=""/>
        <dsp:cNvSpPr/>
      </dsp:nvSpPr>
      <dsp:spPr>
        <a:xfrm>
          <a:off x="0" y="2993024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A0470-B7A7-46B6-B0FF-C22980C4E58A}">
      <dsp:nvSpPr>
        <dsp:cNvPr id="0" name=""/>
        <dsp:cNvSpPr/>
      </dsp:nvSpPr>
      <dsp:spPr>
        <a:xfrm>
          <a:off x="241286" y="3172493"/>
          <a:ext cx="438702" cy="4387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83317-1A44-46EC-B944-8573F1DEBA7B}">
      <dsp:nvSpPr>
        <dsp:cNvPr id="0" name=""/>
        <dsp:cNvSpPr/>
      </dsp:nvSpPr>
      <dsp:spPr>
        <a:xfrm>
          <a:off x="921274" y="2993024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Word2Vec for Medical Embeddings</a:t>
          </a:r>
          <a:endParaRPr lang="en-US" sz="1900" kern="1200" dirty="0"/>
        </a:p>
      </dsp:txBody>
      <dsp:txXfrm>
        <a:off x="921274" y="2993024"/>
        <a:ext cx="6028165" cy="797640"/>
      </dsp:txXfrm>
    </dsp:sp>
    <dsp:sp modelId="{0651162D-4DE9-4743-82F0-1244901EC7C4}">
      <dsp:nvSpPr>
        <dsp:cNvPr id="0" name=""/>
        <dsp:cNvSpPr/>
      </dsp:nvSpPr>
      <dsp:spPr>
        <a:xfrm>
          <a:off x="0" y="3990074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C487A-0AEC-4CBE-A392-7BD0362218BA}">
      <dsp:nvSpPr>
        <dsp:cNvPr id="0" name=""/>
        <dsp:cNvSpPr/>
      </dsp:nvSpPr>
      <dsp:spPr>
        <a:xfrm>
          <a:off x="241286" y="4169543"/>
          <a:ext cx="438702" cy="4387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6F6A7-0D92-4C7B-ABF0-30F0A6BD1767}">
      <dsp:nvSpPr>
        <dsp:cNvPr id="0" name=""/>
        <dsp:cNvSpPr/>
      </dsp:nvSpPr>
      <dsp:spPr>
        <a:xfrm>
          <a:off x="921274" y="3990074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t-SNE for Dimensionality Reduction</a:t>
          </a:r>
          <a:endParaRPr lang="en-US" sz="1900" kern="1200"/>
        </a:p>
      </dsp:txBody>
      <dsp:txXfrm>
        <a:off x="921274" y="3990074"/>
        <a:ext cx="6028165" cy="797640"/>
      </dsp:txXfrm>
    </dsp:sp>
    <dsp:sp modelId="{71C4B025-9442-4C1A-BBBD-0511147140D1}">
      <dsp:nvSpPr>
        <dsp:cNvPr id="0" name=""/>
        <dsp:cNvSpPr/>
      </dsp:nvSpPr>
      <dsp:spPr>
        <a:xfrm>
          <a:off x="0" y="4987125"/>
          <a:ext cx="6949440" cy="797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9F9E9-0D30-4507-BA42-254F9D97F77A}">
      <dsp:nvSpPr>
        <dsp:cNvPr id="0" name=""/>
        <dsp:cNvSpPr/>
      </dsp:nvSpPr>
      <dsp:spPr>
        <a:xfrm>
          <a:off x="241286" y="5166594"/>
          <a:ext cx="438702" cy="4387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41AF7-8375-4FFA-9AD8-86D7C90C7CAA}">
      <dsp:nvSpPr>
        <dsp:cNvPr id="0" name=""/>
        <dsp:cNvSpPr/>
      </dsp:nvSpPr>
      <dsp:spPr>
        <a:xfrm>
          <a:off x="921274" y="4987125"/>
          <a:ext cx="6028165" cy="79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17" tIns="84417" rIns="84417" bIns="84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 err="1"/>
            <a:t>MedSpaCy</a:t>
          </a:r>
          <a:r>
            <a:rPr lang="en-US" sz="1900" b="1" i="0" kern="1200" dirty="0"/>
            <a:t> for Clinical NLP</a:t>
          </a:r>
          <a:endParaRPr lang="en-US" sz="1900" kern="1200" dirty="0"/>
        </a:p>
      </dsp:txBody>
      <dsp:txXfrm>
        <a:off x="921274" y="4987125"/>
        <a:ext cx="6028165" cy="797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0983F-20C5-A841-AEC0-689EED1D96E0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8E6A2-CCF4-A148-B594-A5E134DFC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0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8E6A2-CCF4-A148-B594-A5E134DFCD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12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3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8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8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9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5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1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5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7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1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6" r:id="rId6"/>
    <p:sldLayoutId id="2147483811" r:id="rId7"/>
    <p:sldLayoutId id="2147483812" r:id="rId8"/>
    <p:sldLayoutId id="2147483813" r:id="rId9"/>
    <p:sldLayoutId id="2147483815" r:id="rId10"/>
    <p:sldLayoutId id="214748381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-up of many colorful dots&#10;&#10;AI-generated content may be incorrect.">
            <a:extLst>
              <a:ext uri="{FF2B5EF4-FFF2-40B4-BE49-F238E27FC236}">
                <a16:creationId xmlns:a16="http://schemas.microsoft.com/office/drawing/2014/main" id="{E5941B71-61F2-CE33-7529-71F31DD7F4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25"/>
          <a:stretch/>
        </p:blipFill>
        <p:spPr>
          <a:xfrm>
            <a:off x="2" y="10"/>
            <a:ext cx="73677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09E29-AFBF-7276-D22B-88E0CA58D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3394" y="1585762"/>
            <a:ext cx="3788767" cy="2811737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NLP for MIMIC: Tutorial For Liver Data Analysis</a:t>
            </a:r>
            <a:endParaRPr lang="en-US" sz="4400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50EA2-BA9E-84B2-0A59-059E41D6C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3395" y="4524046"/>
            <a:ext cx="3614857" cy="13199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Jesus Minjares</a:t>
            </a:r>
          </a:p>
          <a:p>
            <a:pPr algn="l"/>
            <a:r>
              <a:rPr lang="en-US" dirty="0"/>
              <a:t>UT AUSTIN: AI in HEALTHCARE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9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DF7A-2CAE-89BB-9C3B-4FD0A7732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9E53-22C7-2CD9-6888-6AB3C2C2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pPr lvl="0"/>
            <a:r>
              <a:rPr lang="en-US" b="1" i="0" dirty="0"/>
              <a:t>Word2Vec with </a:t>
            </a:r>
            <a:r>
              <a:rPr lang="en-US" b="1" i="0" dirty="0" err="1"/>
              <a:t>SciSpaCy</a:t>
            </a:r>
            <a:endParaRPr lang="en-US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98717A63-A80B-38A2-8600-6082E524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4984629" cy="4096512"/>
          </a:xfrm>
        </p:spPr>
        <p:txBody>
          <a:bodyPr>
            <a:norm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This script extracts named entities, tokenizes text, and trains a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Word2Vec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model on </a:t>
            </a:r>
            <a:r>
              <a:rPr lang="en-US" sz="1600" dirty="0" err="1"/>
              <a:t>liver_notes.csv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using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SciSpaCy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It then finds similar words for a given medical term.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Output: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920A412-E002-A857-FDF0-8BB9A76DB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t="5377" r="4932" b="4947"/>
          <a:stretch/>
        </p:blipFill>
        <p:spPr bwMode="auto">
          <a:xfrm>
            <a:off x="5604387" y="603504"/>
            <a:ext cx="6484338" cy="607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EB44C4-B0D4-2C7F-5DBB-B6E3825DB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69" y="4004056"/>
            <a:ext cx="2854018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4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C7796-51B1-0EE9-3A94-914786147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B69D-21F2-17ED-AF60-44EBEA2E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t-SNE</a:t>
            </a:r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0D95B490-4F01-A2A3-6ED4-DDBC74995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This code uses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t-SNE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to reduce word embeddings to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2D space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then plots them with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Matplotlib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labeling each word to visualize relationships and clustering patterns.</a:t>
            </a:r>
            <a:endParaRPr lang="en-US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42F7A66-B333-940A-838F-79E29FC5F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t="6020" r="4722" b="4947"/>
          <a:stretch/>
        </p:blipFill>
        <p:spPr bwMode="auto">
          <a:xfrm>
            <a:off x="614678" y="1115568"/>
            <a:ext cx="6376057" cy="55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7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008CC-8C49-D69D-9D61-ADA5B5C8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136C-400D-CE39-29C0-C0A1FFB5D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t-SNE</a:t>
            </a:r>
            <a:r>
              <a:rPr lang="en-US" b="1" i="0" dirty="0"/>
              <a:t>: </a:t>
            </a:r>
            <a:r>
              <a:rPr lang="en-US" b="1" i="0" dirty="0" err="1"/>
              <a:t>SpaCy</a:t>
            </a:r>
            <a:endParaRPr lang="en-US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CFCC7B87-BC8D-8C77-3C8A-F2DF658C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This code selects the top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250 words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from the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SpaCy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-based Word2Vec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model, converts them into a NumPy array, and visualizes their embeddings using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t-SNE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E01D3-6CE1-0EAB-C5BA-70151E91F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9" y="1238864"/>
            <a:ext cx="6452004" cy="5323152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88BDE79-FAF8-CD7B-4BA6-16AD197D7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24743" r="8307" b="22745"/>
          <a:stretch/>
        </p:blipFill>
        <p:spPr bwMode="auto">
          <a:xfrm>
            <a:off x="7405107" y="3598607"/>
            <a:ext cx="4512634" cy="188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82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81A0D-3A39-C225-6FAD-5D980D79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2C13-159D-C4D7-527B-F3CA9D72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t-SNE</a:t>
            </a:r>
            <a:r>
              <a:rPr lang="en-US" b="1" i="0" dirty="0"/>
              <a:t>: </a:t>
            </a:r>
            <a:r>
              <a:rPr lang="en-US" b="1" i="0" dirty="0" err="1"/>
              <a:t>SciSpaCy</a:t>
            </a:r>
            <a:endParaRPr lang="en-US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0891C2E3-7A81-73D7-4180-F4919C74C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This code selects the top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250 words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from the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SciSpaCy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-based Word2Vec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model, converts them into a NumPy array, and visualizes their embeddings using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t-SNE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sz="18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54F6272-182A-5B0B-F269-6FECFC4BF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t="22613" r="8428" b="24300"/>
          <a:stretch/>
        </p:blipFill>
        <p:spPr bwMode="auto">
          <a:xfrm>
            <a:off x="7177176" y="3429000"/>
            <a:ext cx="4683837" cy="178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D1102-5291-41DE-CAEF-9E8F9DFB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9" y="1115568"/>
            <a:ext cx="5776079" cy="56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62E04F-619F-D499-EA3F-888B58464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22382-D251-3D49-711E-B8212A69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US" b="1" i="0" dirty="0" err="1"/>
              <a:t>MedSpaCy</a:t>
            </a:r>
            <a:endParaRPr lang="en-US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0860862B-E495-881E-474D-F0610B28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effectLst/>
              </a:rPr>
              <a:t>This script uses </a:t>
            </a:r>
            <a:r>
              <a:rPr lang="en-US" sz="1800" b="1" i="0" u="none" strike="noStrike" dirty="0" err="1">
                <a:effectLst/>
              </a:rPr>
              <a:t>MedSpaCy</a:t>
            </a:r>
            <a:r>
              <a:rPr lang="en-US" sz="1800" b="0" i="0" u="none" strike="noStrike" dirty="0">
                <a:effectLst/>
              </a:rPr>
              <a:t> to extract medical entities from clinical notes, tokenizes the text, and trains a </a:t>
            </a:r>
            <a:r>
              <a:rPr lang="en-US" sz="1800" b="1" i="0" u="none" strike="noStrike" dirty="0">
                <a:effectLst/>
              </a:rPr>
              <a:t>Word2Vec</a:t>
            </a:r>
            <a:r>
              <a:rPr lang="en-US" sz="1800" b="0" i="0" u="none" strike="noStrike" dirty="0">
                <a:effectLst/>
              </a:rPr>
              <a:t> model to generate word embeddings, which serve as the vocabulary for </a:t>
            </a:r>
            <a:r>
              <a:rPr lang="en-US" sz="1800" b="1" i="0" u="none" strike="noStrike" dirty="0">
                <a:effectLst/>
              </a:rPr>
              <a:t>t-SNE</a:t>
            </a:r>
            <a:r>
              <a:rPr lang="en-US" sz="1800" b="0" i="0" u="none" strike="noStrike" dirty="0">
                <a:effectLst/>
              </a:rPr>
              <a:t> visualization.</a:t>
            </a:r>
            <a:endParaRPr lang="en-US" sz="18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9997050-9B4A-AAB2-F2C9-7C07C9694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" t="2826" r="2910" b="2386"/>
          <a:stretch/>
        </p:blipFill>
        <p:spPr bwMode="auto">
          <a:xfrm>
            <a:off x="7087692" y="259375"/>
            <a:ext cx="4917495" cy="662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27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26A677-E581-AC44-AC1E-4401069A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3" name="Rectangle 16392">
            <a:extLst>
              <a:ext uri="{FF2B5EF4-FFF2-40B4-BE49-F238E27FC236}">
                <a16:creationId xmlns:a16="http://schemas.microsoft.com/office/drawing/2014/main" id="{35A92A98-187D-1D81-86FD-8D40CC69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40780D3-EBEB-CFE3-E13A-79EFBF03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783222" y="269585"/>
            <a:ext cx="6633943" cy="631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3B32D-F258-4502-AEE1-94CC215FF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01" y="1848325"/>
            <a:ext cx="5512921" cy="4065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1043EF-5D7C-6A93-E753-23A2DCF16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0" y="473829"/>
            <a:ext cx="11294162" cy="1170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i="0"/>
              <a:t>MedSpaCy TSNE Plot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58719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ABE75-AEA8-A362-D46F-439B2D904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Overview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C5845D9-8373-B2D9-C140-A7BD9AD4C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151832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606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4A9AF8-0158-29A6-F0D3-CF80C330C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2E47435-1554-6ED6-B473-929BE4259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t="4562" r="4813" b="5263"/>
          <a:stretch/>
        </p:blipFill>
        <p:spPr bwMode="auto">
          <a:xfrm>
            <a:off x="5228015" y="336884"/>
            <a:ext cx="6466680" cy="6184231"/>
          </a:xfrm>
          <a:prstGeom prst="rect">
            <a:avLst/>
          </a:prstGeom>
          <a:noFill/>
          <a:scene3d>
            <a:camera prst="obliqueTop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A83C1A-C918-15A4-8FD0-22FE9F0A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03504"/>
            <a:ext cx="4361688" cy="1527048"/>
          </a:xfrm>
        </p:spPr>
        <p:txBody>
          <a:bodyPr anchor="b">
            <a:normAutofit/>
          </a:bodyPr>
          <a:lstStyle/>
          <a:p>
            <a:pPr lvl="0"/>
            <a:r>
              <a:rPr lang="en-US" b="1" i="0" dirty="0"/>
              <a:t>Load and Filter Data</a:t>
            </a:r>
            <a:endParaRPr lang="en-US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F15631C2-91C0-B1A1-01A6-A6BF7B70B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78" y="1976284"/>
            <a:ext cx="4473515" cy="433307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000" b="1" i="0" u="none" strike="noStrike" dirty="0">
                <a:effectLst/>
              </a:rPr>
              <a:t>Overview</a:t>
            </a:r>
            <a:br>
              <a:rPr lang="en-US" sz="1000" b="0" i="0" u="none" strike="noStrike" dirty="0">
                <a:effectLst/>
              </a:rPr>
            </a:br>
            <a:r>
              <a:rPr lang="en-US" sz="1000" b="0" i="0" u="none" strike="noStrike" dirty="0">
                <a:effectLst/>
              </a:rPr>
              <a:t>This script filters and extracts clinical notes for patients diagnosed with </a:t>
            </a:r>
            <a:r>
              <a:rPr lang="en-US" sz="1000" b="1" i="0" u="none" strike="noStrike" dirty="0">
                <a:effectLst/>
              </a:rPr>
              <a:t>ICD-9 Code 5715 (Liver Disease)</a:t>
            </a:r>
            <a:r>
              <a:rPr lang="en-US" sz="1000" b="0" i="0" u="none" strike="noStrike" dirty="0">
                <a:effectLst/>
              </a:rPr>
              <a:t> from the </a:t>
            </a:r>
            <a:r>
              <a:rPr lang="en-US" sz="1000" b="1" i="0" u="none" strike="noStrike" dirty="0">
                <a:effectLst/>
              </a:rPr>
              <a:t>MIMIC-III</a:t>
            </a:r>
            <a:r>
              <a:rPr lang="en-US" sz="1000" b="0" i="0" u="none" strike="noStrike" dirty="0">
                <a:effectLst/>
              </a:rPr>
              <a:t> dataset.</a:t>
            </a:r>
          </a:p>
          <a:p>
            <a:pPr>
              <a:lnSpc>
                <a:spcPct val="110000"/>
              </a:lnSpc>
            </a:pPr>
            <a:r>
              <a:rPr lang="en-US" sz="1000" b="1" i="0" u="none" strike="noStrike" dirty="0">
                <a:effectLst/>
              </a:rPr>
              <a:t>Process</a:t>
            </a:r>
            <a:endParaRPr lang="en-US" sz="1000" b="0" i="0" u="none" strike="noStrike" dirty="0">
              <a:effectLst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 b="1" i="0" u="none" strike="noStrike" dirty="0">
                <a:effectLst/>
              </a:rPr>
              <a:t>Load Data Efficiently</a:t>
            </a:r>
            <a:r>
              <a:rPr lang="en-US" sz="1000" b="0" i="0" u="none" strike="noStrike" dirty="0">
                <a:effectLst/>
              </a:rPr>
              <a:t> – Reads </a:t>
            </a:r>
            <a:r>
              <a:rPr lang="en-US" sz="1000" b="0" i="0" u="none" strike="noStrike" dirty="0" err="1">
                <a:effectLst/>
              </a:rPr>
              <a:t>NOTEEVENTS.csv</a:t>
            </a:r>
            <a:r>
              <a:rPr lang="en-US" sz="1000" b="0" i="0" u="none" strike="noStrike" dirty="0">
                <a:effectLst/>
              </a:rPr>
              <a:t> (clinical notes) and </a:t>
            </a:r>
            <a:r>
              <a:rPr lang="en-US" sz="1000" b="0" i="0" u="none" strike="noStrike" dirty="0" err="1">
                <a:effectLst/>
              </a:rPr>
              <a:t>DIAGNOSES_ICD.csv</a:t>
            </a:r>
            <a:r>
              <a:rPr lang="en-US" sz="1000" b="0" i="0" u="none" strike="noStrike" dirty="0">
                <a:effectLst/>
              </a:rPr>
              <a:t> (diagnoses) with optimized memory usage.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 b="1" i="0" u="none" strike="noStrike" dirty="0">
                <a:effectLst/>
              </a:rPr>
              <a:t>Standardize and Clean Data</a:t>
            </a:r>
            <a:r>
              <a:rPr lang="en-US" sz="1000" b="0" i="0" u="none" strike="noStrike" dirty="0">
                <a:effectLst/>
              </a:rPr>
              <a:t> – Ensures consistent column names and removes missing values.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 b="1" i="0" u="none" strike="noStrike" dirty="0">
                <a:effectLst/>
              </a:rPr>
              <a:t>Filter for Liver Disease</a:t>
            </a:r>
            <a:r>
              <a:rPr lang="en-US" sz="1000" b="0" i="0" u="none" strike="noStrike" dirty="0">
                <a:effectLst/>
              </a:rPr>
              <a:t> – Selects records where </a:t>
            </a:r>
            <a:r>
              <a:rPr lang="en-US" sz="1000" b="1" i="0" u="none" strike="noStrike" dirty="0">
                <a:effectLst/>
              </a:rPr>
              <a:t>ICD-9 Code = 5715</a:t>
            </a:r>
            <a:r>
              <a:rPr lang="en-US" sz="1000" b="0" i="0" u="none" strike="noStrike" dirty="0">
                <a:effectLst/>
              </a:rPr>
              <a:t> and extracts </a:t>
            </a:r>
            <a:r>
              <a:rPr lang="en-US" sz="1000" b="1" i="0" u="none" strike="noStrike" dirty="0">
                <a:effectLst/>
              </a:rPr>
              <a:t>SUBJECT_IDs</a:t>
            </a:r>
            <a:r>
              <a:rPr lang="en-US" sz="1000" b="0" i="0" u="none" strike="noStrike" dirty="0">
                <a:effectLst/>
              </a:rPr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 b="1" i="0" u="none" strike="noStrike" dirty="0">
                <a:effectLst/>
              </a:rPr>
              <a:t>Retrieve Clinical Notes</a:t>
            </a:r>
            <a:r>
              <a:rPr lang="en-US" sz="1000" b="0" i="0" u="none" strike="noStrike" dirty="0">
                <a:effectLst/>
              </a:rPr>
              <a:t> – Matches </a:t>
            </a:r>
            <a:r>
              <a:rPr lang="en-US" sz="1000" b="1" i="0" u="none" strike="noStrike" dirty="0">
                <a:effectLst/>
              </a:rPr>
              <a:t>SUBJECT_IDs</a:t>
            </a:r>
            <a:r>
              <a:rPr lang="en-US" sz="1000" b="0" i="0" u="none" strike="noStrike" dirty="0">
                <a:effectLst/>
              </a:rPr>
              <a:t> to corresponding notes.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 b="1" i="0" u="none" strike="noStrike" dirty="0">
                <a:effectLst/>
              </a:rPr>
              <a:t>Save Processed Data</a:t>
            </a:r>
            <a:r>
              <a:rPr lang="en-US" sz="1000" b="0" i="0" u="none" strike="noStrike" dirty="0">
                <a:effectLst/>
              </a:rPr>
              <a:t> – Stores the filtered notes in </a:t>
            </a:r>
            <a:r>
              <a:rPr lang="en-US" sz="1000" b="1" i="0" u="none" strike="noStrike" dirty="0">
                <a:effectLst/>
              </a:rPr>
              <a:t>'</a:t>
            </a:r>
            <a:r>
              <a:rPr lang="en-US" sz="1000" b="1" i="0" u="none" strike="noStrike" dirty="0" err="1">
                <a:effectLst/>
              </a:rPr>
              <a:t>liver_notes.csv</a:t>
            </a:r>
            <a:r>
              <a:rPr lang="en-US" sz="1000" b="1" i="0" u="none" strike="noStrike" dirty="0">
                <a:effectLst/>
              </a:rPr>
              <a:t>'</a:t>
            </a:r>
            <a:r>
              <a:rPr lang="en-US" sz="1000" b="0" i="0" u="none" strike="noStrike" dirty="0">
                <a:effectLst/>
              </a:rPr>
              <a:t> for NLP analysis.</a:t>
            </a:r>
          </a:p>
          <a:p>
            <a:pPr>
              <a:lnSpc>
                <a:spcPct val="110000"/>
              </a:lnSpc>
            </a:pPr>
            <a:r>
              <a:rPr lang="en-US" sz="1000" b="1" i="0" u="none" strike="noStrike" dirty="0">
                <a:effectLst/>
              </a:rPr>
              <a:t>Outcome</a:t>
            </a:r>
            <a:endParaRPr lang="en-US" sz="1000" b="0" i="0" u="none" strike="noStrike" dirty="0">
              <a:effectLst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 b="1" i="0" u="none" strike="noStrike" dirty="0">
                <a:effectLst/>
              </a:rPr>
              <a:t>X</a:t>
            </a:r>
            <a:r>
              <a:rPr lang="en-US" sz="1000" b="0" i="0" u="none" strike="noStrike" dirty="0">
                <a:effectLst/>
              </a:rPr>
              <a:t> unique liver disease patients identified.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 b="0" i="0" u="none" strike="noStrike" dirty="0">
                <a:effectLst/>
              </a:rPr>
              <a:t>Dataset ready for NLP processing using </a:t>
            </a:r>
            <a:r>
              <a:rPr lang="en-US" sz="1000" b="1" i="0" u="none" strike="noStrike" dirty="0" err="1">
                <a:effectLst/>
              </a:rPr>
              <a:t>SpaCy</a:t>
            </a:r>
            <a:r>
              <a:rPr lang="en-US" sz="1000" b="1" i="0" u="none" strike="noStrike" dirty="0">
                <a:effectLst/>
              </a:rPr>
              <a:t>, </a:t>
            </a:r>
            <a:r>
              <a:rPr lang="en-US" sz="1000" b="1" i="0" u="none" strike="noStrike" dirty="0" err="1">
                <a:effectLst/>
              </a:rPr>
              <a:t>SciSpaCy</a:t>
            </a:r>
            <a:r>
              <a:rPr lang="en-US" sz="1000" b="1" i="0" u="none" strike="noStrike" dirty="0">
                <a:effectLst/>
              </a:rPr>
              <a:t>, Word2Vec, and </a:t>
            </a:r>
            <a:r>
              <a:rPr lang="en-US" sz="1000" b="1" i="0" u="none" strike="noStrike" dirty="0" err="1">
                <a:effectLst/>
              </a:rPr>
              <a:t>MedSpaCy</a:t>
            </a:r>
            <a:r>
              <a:rPr lang="en-US" sz="1000" b="0" i="0" u="none" strike="noStrike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980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34FA7-AF92-ECBE-4064-83D00A9A7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13421-105F-D12E-1CA6-02105C83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pPr lvl="0"/>
            <a:r>
              <a:rPr lang="en-US" b="1" i="0" dirty="0" err="1"/>
              <a:t>SpaCy</a:t>
            </a:r>
            <a:endParaRPr lang="en-US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85F076FE-2B51-CE96-8431-941EC1542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r>
              <a:rPr lang="en-US" sz="1800" b="0" i="0" u="none" strike="noStrike" dirty="0">
                <a:effectLst/>
                <a:latin typeface="+mj-lt"/>
              </a:rPr>
              <a:t>This script extracts named entities from clinical notes using </a:t>
            </a:r>
            <a:r>
              <a:rPr lang="en-US" sz="1600" b="1" i="0" dirty="0" err="1"/>
              <a:t>SpaCy</a:t>
            </a:r>
            <a:r>
              <a:rPr lang="en-US" sz="1800" b="0" i="0" u="none" strike="noStrike" dirty="0">
                <a:effectLst/>
                <a:latin typeface="+mj-lt"/>
              </a:rPr>
              <a:t>. It loads the first five rows of </a:t>
            </a:r>
            <a:r>
              <a:rPr lang="en-US" sz="1800" dirty="0" err="1">
                <a:latin typeface="+mj-lt"/>
              </a:rPr>
              <a:t>liver_notes.csv</a:t>
            </a:r>
            <a:r>
              <a:rPr lang="en-US" sz="1800" b="0" i="0" u="none" strike="noStrike" dirty="0">
                <a:effectLst/>
                <a:latin typeface="+mj-lt"/>
              </a:rPr>
              <a:t>, processes text with </a:t>
            </a:r>
            <a:r>
              <a:rPr lang="en-US" sz="1800" dirty="0" err="1">
                <a:latin typeface="+mj-lt"/>
              </a:rPr>
              <a:t>en_core_web_sm</a:t>
            </a:r>
            <a:r>
              <a:rPr lang="en-US" sz="1800" b="0" i="0" u="none" strike="noStrike" dirty="0">
                <a:effectLst/>
                <a:latin typeface="+mj-lt"/>
              </a:rPr>
              <a:t>, and prints detected entities with their labels.</a:t>
            </a:r>
          </a:p>
          <a:p>
            <a:r>
              <a:rPr lang="en-US" sz="1800" dirty="0">
                <a:latin typeface="+mj-lt"/>
              </a:rPr>
              <a:t>Output: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B875386-4C11-1DAD-567B-464CB926B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7368" r="6097" b="8416"/>
          <a:stretch/>
        </p:blipFill>
        <p:spPr bwMode="auto">
          <a:xfrm>
            <a:off x="626731" y="1115568"/>
            <a:ext cx="6113926" cy="519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B73E12B-301D-B16A-D4B3-602F2A4D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576"/>
          <a:stretch/>
        </p:blipFill>
        <p:spPr>
          <a:xfrm>
            <a:off x="7453660" y="4364343"/>
            <a:ext cx="3754557" cy="11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6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0C098-78D8-438A-4F0D-2AD6CDF1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A5A14613-C96C-F5FD-0593-24D7C0D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BD19C346-39A1-47D4-CD0C-917A3491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197" y="843338"/>
            <a:ext cx="6174984" cy="546602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0B4952D-F13D-3570-EC30-B292BA6E5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15119" r="5801" b="14801"/>
          <a:stretch/>
        </p:blipFill>
        <p:spPr bwMode="auto">
          <a:xfrm>
            <a:off x="619758" y="3544024"/>
            <a:ext cx="4512681" cy="276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B5DEA-784B-1108-D3BD-B0A50A61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pPr lvl="0"/>
            <a:r>
              <a:rPr lang="en-US" b="1" i="0" dirty="0" err="1"/>
              <a:t>SpaCy</a:t>
            </a:r>
            <a:r>
              <a:rPr lang="en-US" b="1" i="0" dirty="0"/>
              <a:t> with NER</a:t>
            </a:r>
            <a:endParaRPr lang="en-US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5818AD17-7F4F-4CDE-8C58-7011536BB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r>
              <a:rPr lang="en-US" sz="1800" b="0" i="0" u="none" strike="noStrike">
                <a:effectLst/>
              </a:rPr>
              <a:t>This script visualizes </a:t>
            </a:r>
            <a:r>
              <a:rPr lang="en-US" sz="1800" b="1" i="0" u="none" strike="noStrike">
                <a:effectLst/>
              </a:rPr>
              <a:t>NER</a:t>
            </a:r>
            <a:r>
              <a:rPr lang="en-US" sz="1800" b="0" i="0" u="none" strike="noStrike">
                <a:effectLst/>
              </a:rPr>
              <a:t> (Named Entity Recognition) in liver_notes.csv using </a:t>
            </a:r>
            <a:r>
              <a:rPr lang="en-US" sz="1800" b="1" i="0" u="none" strike="noStrike">
                <a:effectLst/>
              </a:rPr>
              <a:t>displaCy</a:t>
            </a:r>
            <a:r>
              <a:rPr lang="en-US" sz="1800" b="0" i="0" u="none" strike="noStrike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72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200B-BF4E-79A8-D26B-083917090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65A7-A109-6D4D-ECB1-EA41D179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US" b="1" i="0" dirty="0" err="1"/>
              <a:t>SciSpaCy</a:t>
            </a:r>
            <a:endParaRPr lang="en-US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18A1052D-C5EC-0638-5503-FFF7AAD07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This script extracts named entities from clinical notes using 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SciSpaCy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It loads the first five rows of </a:t>
            </a:r>
            <a:r>
              <a:rPr lang="en-US" sz="1600" dirty="0" err="1"/>
              <a:t>liver_notes.csv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processes text with </a:t>
            </a:r>
            <a:r>
              <a:rPr lang="en-US" sz="1600" dirty="0" err="1"/>
              <a:t>en_core_sci_lg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and prints detected entities with their labels.</a:t>
            </a:r>
            <a:endParaRPr lang="en-US" sz="18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D821DA9-EF51-6FE6-CBB2-E6355C76E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" t="7095" r="6651" b="7095"/>
          <a:stretch/>
        </p:blipFill>
        <p:spPr bwMode="auto">
          <a:xfrm>
            <a:off x="382121" y="1255054"/>
            <a:ext cx="6518569" cy="530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8F0146C-F792-0CF7-3791-2D5674C5D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603" y="3746810"/>
            <a:ext cx="3975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6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429C7-BD1B-A0CE-6366-6FCCB42B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F317-D2B1-8AEB-148D-A233AB12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pPr lvl="0"/>
            <a:r>
              <a:rPr lang="en-US" b="1" i="0" dirty="0" err="1"/>
              <a:t>SciSpaCy</a:t>
            </a:r>
            <a:r>
              <a:rPr lang="en-US" b="1" i="0" dirty="0"/>
              <a:t> with NER</a:t>
            </a:r>
            <a:endParaRPr lang="en-US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94972BB5-5742-4C6E-2AA7-D523A1489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r>
              <a:rPr lang="en-US" sz="1800" b="0" i="0" u="none" strike="noStrike">
                <a:effectLst/>
              </a:rPr>
              <a:t>This script visualizes </a:t>
            </a:r>
            <a:r>
              <a:rPr lang="en-US" sz="1800" b="1" i="0" u="none" strike="noStrike">
                <a:effectLst/>
              </a:rPr>
              <a:t>NER</a:t>
            </a:r>
            <a:r>
              <a:rPr lang="en-US" sz="1800" b="0" i="0" u="none" strike="noStrike">
                <a:effectLst/>
              </a:rPr>
              <a:t> (Named Entity Recognition) in liver_notes.csv using </a:t>
            </a:r>
            <a:r>
              <a:rPr lang="en-US" sz="1800" b="1" i="0" u="none" strike="noStrike">
                <a:effectLst/>
              </a:rPr>
              <a:t>displaCy</a:t>
            </a:r>
            <a:r>
              <a:rPr lang="en-US" sz="1800" b="0" i="0" u="none" strike="noStrike">
                <a:effectLst/>
              </a:rPr>
              <a:t>.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40C09AB1-FFE4-61FD-0B52-A7AEBE66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224" y="1543331"/>
            <a:ext cx="6758209" cy="447333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1340349-FB48-3922-7964-58262046A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15119" r="5801" b="14801"/>
          <a:stretch/>
        </p:blipFill>
        <p:spPr bwMode="auto">
          <a:xfrm>
            <a:off x="619758" y="3544024"/>
            <a:ext cx="4512681" cy="276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42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00E79-BE8C-88EB-FA8A-5352075FE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0D610-F080-F41E-6AC2-9CAAB414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pPr lvl="0"/>
            <a:r>
              <a:rPr lang="en-US" b="1" i="0" dirty="0" err="1"/>
              <a:t>SciSpaCy</a:t>
            </a:r>
            <a:r>
              <a:rPr lang="en-US" b="1" i="0" dirty="0"/>
              <a:t> with NER cont.</a:t>
            </a:r>
            <a:endParaRPr lang="en-US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31B8B9AF-D690-AE20-984D-756D64C9D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effectLst/>
                <a:latin typeface="+mj-lt"/>
              </a:rPr>
              <a:t>This script extracts named entities from clinical notes using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</a:rPr>
              <a:t>SciSpaCy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 using</a:t>
            </a:r>
            <a:r>
              <a:rPr lang="en-US" sz="1800" b="0" i="0" u="none" strike="noStrike" dirty="0">
                <a:effectLst/>
                <a:latin typeface="+mj-lt"/>
              </a:rPr>
              <a:t> </a:t>
            </a:r>
            <a:r>
              <a:rPr lang="en-US" sz="1800" b="1" i="1" dirty="0">
                <a:latin typeface="+mj-lt"/>
              </a:rPr>
              <a:t>en_ner_bc5cdr_md </a:t>
            </a:r>
            <a:r>
              <a:rPr lang="en-US" sz="1800" dirty="0">
                <a:latin typeface="+mj-lt"/>
              </a:rPr>
              <a:t>model.</a:t>
            </a:r>
            <a:endParaRPr lang="en-US" sz="1800" b="0" i="0" u="none" strike="noStrike" dirty="0">
              <a:effectLst/>
              <a:latin typeface="+mj-lt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D1FD20-BD05-F362-1225-7D5FABB54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0" t="12020" r="6250" b="11783"/>
          <a:stretch/>
        </p:blipFill>
        <p:spPr bwMode="auto">
          <a:xfrm>
            <a:off x="619758" y="3429000"/>
            <a:ext cx="5043623" cy="304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924ED5AB-CA4F-2455-D95F-CBBDFDE8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335" y="1522419"/>
            <a:ext cx="6035982" cy="48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3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DB5D2-46F2-938F-95AB-08D25D44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E878-3491-D768-EB64-D1E0E9295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r>
              <a:rPr lang="en-US" b="1" i="0" dirty="0"/>
              <a:t>Word2Vec with </a:t>
            </a:r>
            <a:r>
              <a:rPr lang="en-US" b="1" i="0" dirty="0" err="1"/>
              <a:t>SpaCy</a:t>
            </a:r>
            <a:endParaRPr lang="en-US" dirty="0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DD5EE367-4C1F-17A9-334D-40C67C8FB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This script extracts named entities, tokenizes text, and trains a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Word2Vec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model on </a:t>
            </a:r>
            <a:r>
              <a:rPr lang="en-US" sz="1600" dirty="0" err="1"/>
              <a:t>liver_notes.csv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using 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SpaCy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It then finds similar words for a given medical term.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Output: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6A037C8-E4B1-6E76-1C40-4715886E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906" y="117988"/>
            <a:ext cx="7119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3FBE69-A3E8-BD1C-3BBA-63565512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72" y="3943096"/>
            <a:ext cx="3349112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838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550</Words>
  <Application>Microsoft Macintosh PowerPoint</Application>
  <PresentationFormat>Widescreen</PresentationFormat>
  <Paragraphs>48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Neue Haas Grotesk Text Pro</vt:lpstr>
      <vt:lpstr>VanillaVTI</vt:lpstr>
      <vt:lpstr>NLP for MIMIC: Tutorial For Liver Data Analysis</vt:lpstr>
      <vt:lpstr>Overview</vt:lpstr>
      <vt:lpstr>Load and Filter Data</vt:lpstr>
      <vt:lpstr>SpaCy</vt:lpstr>
      <vt:lpstr>SpaCy with NER</vt:lpstr>
      <vt:lpstr>SciSpaCy</vt:lpstr>
      <vt:lpstr>SciSpaCy with NER</vt:lpstr>
      <vt:lpstr>SciSpaCy with NER cont.</vt:lpstr>
      <vt:lpstr>Word2Vec with SpaCy</vt:lpstr>
      <vt:lpstr>Word2Vec with SciSpaCy</vt:lpstr>
      <vt:lpstr>t-SNE</vt:lpstr>
      <vt:lpstr>t-SNE: SpaCy</vt:lpstr>
      <vt:lpstr>t-SNE: SciSpaCy</vt:lpstr>
      <vt:lpstr>MedSpaCy</vt:lpstr>
      <vt:lpstr>MedSpaCy TSNE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Jesus Minjares</dc:creator>
  <cp:lastModifiedBy>Jesus Minjares</cp:lastModifiedBy>
  <cp:revision>15</cp:revision>
  <dcterms:created xsi:type="dcterms:W3CDTF">2025-02-22T17:31:32Z</dcterms:created>
  <dcterms:modified xsi:type="dcterms:W3CDTF">2025-02-22T19:19:11Z</dcterms:modified>
</cp:coreProperties>
</file>